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9"/>
  </p:notesMasterIdLst>
  <p:sldIdLst>
    <p:sldId id="256" r:id="rId2"/>
    <p:sldId id="283" r:id="rId3"/>
    <p:sldId id="258" r:id="rId4"/>
    <p:sldId id="259" r:id="rId5"/>
    <p:sldId id="262" r:id="rId6"/>
    <p:sldId id="264" r:id="rId7"/>
    <p:sldId id="263" r:id="rId8"/>
    <p:sldId id="261" r:id="rId9"/>
    <p:sldId id="265" r:id="rId10"/>
    <p:sldId id="266" r:id="rId11"/>
    <p:sldId id="267" r:id="rId12"/>
    <p:sldId id="270" r:id="rId13"/>
    <p:sldId id="273" r:id="rId14"/>
    <p:sldId id="269" r:id="rId15"/>
    <p:sldId id="271" r:id="rId16"/>
    <p:sldId id="274" r:id="rId17"/>
    <p:sldId id="275" r:id="rId18"/>
    <p:sldId id="276" r:id="rId19"/>
    <p:sldId id="272" r:id="rId20"/>
    <p:sldId id="277" r:id="rId21"/>
    <p:sldId id="278" r:id="rId22"/>
    <p:sldId id="279" r:id="rId23"/>
    <p:sldId id="280" r:id="rId24"/>
    <p:sldId id="282" r:id="rId25"/>
    <p:sldId id="285" r:id="rId26"/>
    <p:sldId id="281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356" autoAdjust="0"/>
  </p:normalViewPr>
  <p:slideViewPr>
    <p:cSldViewPr snapToGrid="0">
      <p:cViewPr varScale="1">
        <p:scale>
          <a:sx n="52" d="100"/>
          <a:sy n="52" d="100"/>
        </p:scale>
        <p:origin x="-115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3837-1184-48EC-B2F6-726EFCE9BFBB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4151-FECA-4196-9A59-F7779AE166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251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m.wikipedia.org/wiki/%E5%9A%B4%E9%87%8D%E6%80%A5%E6%80%A7%E5%91%BC%E5%90%B8%E9%81%93%E7%97%87%E5%80%99%E7%BE%A4%E5%86%A0%E7%8B%80%E7%97%85%E6%AF%922%E5%9E%8BOmicron%E8%AE%8A%E7%95%B0%E6%A0%A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2026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5665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瑞德西韋臨床試驗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63310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試分成</a:t>
            </a:r>
            <a:r>
              <a:rPr lang="en-US" altLang="zh-TW" dirty="0"/>
              <a:t>7</a:t>
            </a:r>
            <a:r>
              <a:rPr lang="zh-TW" altLang="en-US" dirty="0"/>
              <a:t>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09462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Key Words: </a:t>
            </a:r>
            <a:r>
              <a:rPr lang="zh-TW" altLang="en-US" dirty="0"/>
              <a:t> 衛生福利部、諮詢會、接種、推出、世界衛生組織、美國疾病預防控制中心、計畫、贊助、政府、策略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4038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Key Words: </a:t>
            </a:r>
            <a:r>
              <a:rPr lang="zh-TW" altLang="en-US" dirty="0"/>
              <a:t>生技、投資、新興產業、新藥研發、臨床試驗、藥證、專利、加工技術、醫材、動物實驗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8675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Key Words: </a:t>
            </a:r>
            <a:r>
              <a:rPr lang="zh-TW" altLang="en-US" dirty="0"/>
              <a:t>確診數、死亡率、</a:t>
            </a:r>
            <a:r>
              <a:rPr lang="en-US" altLang="zh-TW" dirty="0"/>
              <a:t>Omicron</a:t>
            </a:r>
            <a:r>
              <a:rPr lang="zh-TW" altLang="en-US" dirty="0"/>
              <a:t>、高端、</a:t>
            </a:r>
            <a:r>
              <a:rPr lang="en-US" altLang="zh-TW" dirty="0"/>
              <a:t>EUA</a:t>
            </a:r>
            <a:r>
              <a:rPr lang="zh-TW" altLang="en-US" dirty="0"/>
              <a:t>、疫苗、莫德納、輝瑞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4273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Key Words: </a:t>
            </a:r>
            <a:r>
              <a:rPr lang="zh-TW" altLang="en-US" dirty="0"/>
              <a:t>消費、無力感、娘家大紅麴、經濟衝擊、跌幅、需求、原料、口罩、防疫商品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3179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1974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年創刊的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財訊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，是台灣財經雜誌中，最資深權威的財經專業媒體。 數十年來始終秉持「引領趨勢、創造財富，掌握政經、放眼國際」的核心價值，報導領域涵蓋財經趨勢、投資資訊、企業動向、產業動態、政情研判等，是創造兩岸三地政經投資理財議題，洞燭市場的先行者。 在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2009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28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財訊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正式改版為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財訊雙週刊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，更迅速的反映新聞的變化、更及時地為讀者篩選出真正有用的資訊。 一如月刊般嚴謹的查證，追蹤深入報導新聞始末，既有月刊的深度，也具有周刊的速度！ 除了既有的財經及政治深入報導之外，還有更多金融訊息與投資含量，提供讀者更專業、更豐富、更實用的</a:t>
            </a:r>
            <a:r>
              <a:rPr lang="zh-TW" altLang="en-US" sz="1400" b="0" i="0" dirty="0">
                <a:solidFill>
                  <a:srgbClr val="555555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財經資訊。</a:t>
            </a:r>
            <a:endParaRPr lang="zh-TW" altLang="en-US" sz="1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504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3192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/>
            <a:endParaRPr lang="en-US" altLang="zh-TW" sz="18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04800"/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可知，收錄較多的月份在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月。雖然不是所有文生醫產業報導都與疫情有關，但上述的三個時間點大概對應到的情況是：美國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月底境內確診個案達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萬，台灣去年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月開始華航機師染疫傳開，今年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18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嚴重急性呼吸道症候群冠狀病毒2型Omicron變異株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Omicron變異株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本土群聚爆發。由此可看出疫情熱時，生醫相關報導也會偏多。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0928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變異大是因為中英夾雜，英文一個字母算一次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446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1.  </a:t>
            </a:r>
            <a:r>
              <a:rPr lang="zh-TW" altLang="en-US" dirty="0"/>
              <a:t>方便後續寫正規表示式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3. 1</a:t>
            </a:r>
            <a:r>
              <a:rPr lang="zh-TW" altLang="en-US" dirty="0"/>
              <a:t>期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期</a:t>
            </a:r>
            <a:r>
              <a:rPr lang="en-US" altLang="zh-TW" dirty="0"/>
              <a:t>, 3</a:t>
            </a:r>
            <a:r>
              <a:rPr lang="zh-TW" altLang="en-US" dirty="0"/>
              <a:t>期 臨床試驗期別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2. 4. </a:t>
            </a:r>
            <a:r>
              <a:rPr lang="zh-TW" altLang="en-US" dirty="0"/>
              <a:t>中英文統一、方便計次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1725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不純度最高 </a:t>
            </a:r>
            <a:r>
              <a:rPr lang="en-US" altLang="zh-TW" dirty="0"/>
              <a:t>2.83%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2773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額外做的處理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6129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F4151-FECA-4196-9A59-F7779AE1664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422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8437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4711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48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6730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95710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5980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3110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750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4885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614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256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8481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7976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9887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8322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7078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4FA83-2BA7-4732-B71D-7B0445F90F2D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AD6E24-6A0F-4B77-BE93-E462A104824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7830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lth.com.t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0376B63-D91E-E5FF-C474-A723014D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10" y="1382648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金融大數據期末報告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000" dirty="0">
                <a:solidFill>
                  <a:schemeClr val="accent1">
                    <a:lumMod val="75000"/>
                  </a:schemeClr>
                </a:solidFill>
              </a:rPr>
              <a:t>生醫產業財經報導之文字探勘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B736A972-1EC6-4700-A167-14B16B728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0" y="4048073"/>
            <a:ext cx="9144000" cy="1646302"/>
          </a:xfrm>
        </p:spPr>
        <p:txBody>
          <a:bodyPr>
            <a:normAutofit/>
          </a:bodyPr>
          <a:lstStyle/>
          <a:p>
            <a:pPr algn="ctr"/>
            <a:r>
              <a:rPr lang="zh-TW" altLang="zh-TW" sz="2800" b="1" kern="100" dirty="0" smtClean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李日弘</a:t>
            </a:r>
            <a:r>
              <a:rPr lang="en-US" altLang="zh-TW" sz="2800" b="1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2800" b="1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800" b="1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410336128</a:t>
            </a:r>
            <a:r>
              <a:rPr lang="zh-TW" altLang="en-US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804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5C5FDFE-B6EF-B91A-1B41-93545911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495"/>
            <a:ext cx="8596668" cy="1320800"/>
          </a:xfrm>
        </p:spPr>
        <p:txBody>
          <a:bodyPr/>
          <a:lstStyle/>
          <a:p>
            <a:r>
              <a:rPr lang="en-US" altLang="zh-TW" dirty="0"/>
              <a:t>Noise Removal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A098C4B-5C07-EF2A-B5F5-17049BB6D8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334" y="1255772"/>
            <a:ext cx="8231834" cy="532113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E00D3AF3-8596-CEF9-4B2D-7A9D87220DD5}"/>
              </a:ext>
            </a:extLst>
          </p:cNvPr>
          <p:cNvSpPr/>
          <p:nvPr/>
        </p:nvSpPr>
        <p:spPr>
          <a:xfrm>
            <a:off x="1173892" y="4709160"/>
            <a:ext cx="7685903" cy="166692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1429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C841301-9672-9F43-5D7D-E67DDC23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0173"/>
            <a:ext cx="8596668" cy="947351"/>
          </a:xfrm>
        </p:spPr>
        <p:txBody>
          <a:bodyPr/>
          <a:lstStyle/>
          <a:p>
            <a:r>
              <a:rPr lang="en-US" altLang="zh-TW" dirty="0"/>
              <a:t>Noise Removal</a:t>
            </a:r>
            <a:r>
              <a:rPr lang="zh-TW" altLang="en-US" dirty="0"/>
              <a:t> 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996610D-A303-D571-2D73-98505D38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09816"/>
            <a:ext cx="9405780" cy="493858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.</a:t>
            </a:r>
          </a:p>
          <a:p>
            <a:pPr marL="0" indent="0">
              <a:buNone/>
            </a:pPr>
            <a:r>
              <a:rPr lang="zh-TW" altLang="en-US" sz="2400" dirty="0"/>
              <a:t>  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zh-TW" altLang="en-US" sz="2400" dirty="0"/>
              <a:t>去除（）裡的字：相同意思的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   </a:t>
            </a:r>
            <a:r>
              <a:rPr lang="zh-TW" altLang="en-US" sz="2400" dirty="0"/>
              <a:t>    </a:t>
            </a:r>
            <a:r>
              <a:rPr lang="en-US" altLang="zh-TW" sz="2400" dirty="0" err="1"/>
              <a:t>Eg.</a:t>
            </a:r>
            <a:r>
              <a:rPr lang="en-US" altLang="zh-TW" sz="2400" dirty="0"/>
              <a:t> </a:t>
            </a:r>
            <a:r>
              <a:rPr lang="zh-TW" altLang="en-US" sz="2400" dirty="0"/>
              <a:t>人工智慧</a:t>
            </a:r>
            <a:r>
              <a:rPr lang="zh-TW" altLang="en-US" sz="2400" dirty="0">
                <a:highlight>
                  <a:srgbClr val="C0C0C0"/>
                </a:highlight>
              </a:rPr>
              <a:t>（</a:t>
            </a:r>
            <a:r>
              <a:rPr lang="en-US" altLang="zh-TW" sz="2400" dirty="0">
                <a:highlight>
                  <a:srgbClr val="C0C0C0"/>
                </a:highlight>
              </a:rPr>
              <a:t>AI</a:t>
            </a:r>
            <a:r>
              <a:rPr lang="zh-TW" altLang="en-US" sz="2400" dirty="0">
                <a:highlight>
                  <a:srgbClr val="C0C0C0"/>
                </a:highlight>
              </a:rPr>
              <a:t>）</a:t>
            </a:r>
            <a:r>
              <a:rPr lang="zh-TW" altLang="en-US" sz="2400" dirty="0"/>
              <a:t>、莫德納</a:t>
            </a:r>
            <a:r>
              <a:rPr lang="zh-TW" altLang="en-US" sz="2400" dirty="0">
                <a:highlight>
                  <a:srgbClr val="C0C0C0"/>
                </a:highlight>
              </a:rPr>
              <a:t>（</a:t>
            </a:r>
            <a:r>
              <a:rPr lang="en-US" altLang="zh-TW" sz="2400" dirty="0">
                <a:highlight>
                  <a:srgbClr val="C0C0C0"/>
                </a:highlight>
              </a:rPr>
              <a:t>Moderna</a:t>
            </a:r>
            <a:r>
              <a:rPr lang="zh-TW" altLang="en-US" sz="2400" dirty="0">
                <a:highlight>
                  <a:srgbClr val="C0C0C0"/>
                </a:highlight>
              </a:rPr>
              <a:t>）</a:t>
            </a:r>
            <a:r>
              <a:rPr lang="zh-TW" altLang="en-US" sz="2400" dirty="0"/>
              <a:t>、</a:t>
            </a:r>
            <a:r>
              <a:rPr lang="en-US" altLang="zh-TW" sz="2400" dirty="0"/>
              <a:t>Gilead</a:t>
            </a:r>
            <a:r>
              <a:rPr lang="zh-TW" altLang="en-US" sz="2400" dirty="0">
                <a:highlight>
                  <a:srgbClr val="C0C0C0"/>
                </a:highlight>
              </a:rPr>
              <a:t>（吉利德）</a:t>
            </a:r>
            <a:r>
              <a:rPr lang="en-US" altLang="zh-TW" sz="2400" dirty="0"/>
              <a:t>…</a:t>
            </a:r>
          </a:p>
          <a:p>
            <a:r>
              <a:rPr lang="en-US" altLang="zh-TW" sz="2400" dirty="0">
                <a:highlight>
                  <a:srgbClr val="C0C0C0"/>
                </a:highlight>
              </a:rPr>
              <a:t>.</a:t>
            </a:r>
          </a:p>
          <a:p>
            <a:pPr marL="0" indent="0">
              <a:buNone/>
            </a:pPr>
            <a:endParaRPr lang="en-US" altLang="zh-TW" sz="8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altLang="zh-TW" sz="2400" dirty="0"/>
              <a:t>  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zh-TW" altLang="en-US" sz="2400" dirty="0"/>
              <a:t>直接去除數字不研究。 </a:t>
            </a:r>
            <a:r>
              <a:rPr lang="en-US" altLang="zh-TW" sz="2400" dirty="0" err="1"/>
              <a:t>Eg.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C0C0C0"/>
                </a:highlight>
              </a:rPr>
              <a:t>44</a:t>
            </a:r>
            <a:r>
              <a:rPr lang="en-US" altLang="zh-TW" sz="2400" dirty="0"/>
              <a:t>.</a:t>
            </a:r>
            <a:r>
              <a:rPr lang="en-US" altLang="zh-TW" sz="2400" dirty="0">
                <a:highlight>
                  <a:srgbClr val="C0C0C0"/>
                </a:highlight>
              </a:rPr>
              <a:t>77</a:t>
            </a:r>
            <a:r>
              <a:rPr lang="zh-TW" altLang="en-US" sz="2400" dirty="0"/>
              <a:t>億、 </a:t>
            </a:r>
            <a:r>
              <a:rPr lang="en-US" altLang="zh-TW" sz="2400" dirty="0">
                <a:highlight>
                  <a:srgbClr val="C0C0C0"/>
                </a:highlight>
              </a:rPr>
              <a:t>52</a:t>
            </a:r>
            <a:r>
              <a:rPr lang="zh-TW" altLang="en-US" sz="2400" dirty="0"/>
              <a:t>％</a:t>
            </a:r>
            <a:endParaRPr lang="en-US" altLang="zh-TW" sz="2400" dirty="0"/>
          </a:p>
          <a:p>
            <a:r>
              <a:rPr lang="en-US" altLang="zh-TW" sz="2400" dirty="0">
                <a:highlight>
                  <a:srgbClr val="C0C0C0"/>
                </a:highlight>
              </a:rPr>
              <a:t>.</a:t>
            </a:r>
          </a:p>
          <a:p>
            <a:pPr marL="0" indent="0"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zh-TW" altLang="en-US" sz="2400" dirty="0">
                <a:sym typeface="Wingdings" panose="05000000000000000000" pitchFamily="2" charset="2"/>
              </a:rPr>
              <a:t>去除一些符號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dirty="0">
                <a:sym typeface="Wingdings" panose="05000000000000000000" pitchFamily="2" charset="2"/>
              </a:rPr>
              <a:t>    </a:t>
            </a:r>
            <a:r>
              <a:rPr lang="en-US" altLang="zh-TW" sz="2400" dirty="0" err="1">
                <a:sym typeface="Wingdings" panose="05000000000000000000" pitchFamily="2" charset="2"/>
              </a:rPr>
              <a:t>Eg.</a:t>
            </a:r>
            <a:r>
              <a:rPr lang="en-US" altLang="zh-TW" sz="2400" dirty="0"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highlight>
                  <a:srgbClr val="C0C0C0"/>
                </a:highlight>
              </a:rPr>
              <a:t>《</a:t>
            </a:r>
            <a:r>
              <a:rPr lang="zh-TW" altLang="en-US" sz="2400" dirty="0"/>
              <a:t>特管辦法</a:t>
            </a:r>
            <a:r>
              <a:rPr lang="en-US" altLang="zh-TW" sz="2400" dirty="0">
                <a:highlight>
                  <a:srgbClr val="C0C0C0"/>
                </a:highlight>
              </a:rPr>
              <a:t>》</a:t>
            </a:r>
            <a:r>
              <a:rPr lang="zh-TW" altLang="en-US" sz="2400" dirty="0"/>
              <a:t>、</a:t>
            </a:r>
            <a:r>
              <a:rPr lang="en-US" altLang="zh-TW" sz="2400" dirty="0">
                <a:highlight>
                  <a:srgbClr val="C0C0C0"/>
                </a:highlight>
              </a:rPr>
              <a:t>《</a:t>
            </a:r>
            <a:r>
              <a:rPr lang="zh-TW" altLang="en-US" sz="2400" dirty="0"/>
              <a:t>財訊</a:t>
            </a:r>
            <a:r>
              <a:rPr lang="en-US" altLang="zh-TW" sz="2400" dirty="0">
                <a:highlight>
                  <a:srgbClr val="C0C0C0"/>
                </a:highlight>
              </a:rPr>
              <a:t>》</a:t>
            </a:r>
            <a:r>
              <a:rPr lang="zh-TW" altLang="en-US" sz="2400" dirty="0"/>
              <a:t>、 </a:t>
            </a:r>
            <a:r>
              <a:rPr lang="en-US" altLang="zh-TW" sz="2400" dirty="0"/>
              <a:t>44</a:t>
            </a:r>
            <a:r>
              <a:rPr lang="en-US" altLang="zh-TW" sz="2400" dirty="0">
                <a:highlight>
                  <a:srgbClr val="C0C0C0"/>
                </a:highlight>
              </a:rPr>
              <a:t>.</a:t>
            </a:r>
            <a:r>
              <a:rPr lang="en-US" altLang="zh-TW" sz="2400" dirty="0"/>
              <a:t>77</a:t>
            </a:r>
            <a:r>
              <a:rPr lang="zh-TW" altLang="en-US" sz="2400" dirty="0"/>
              <a:t>億、 </a:t>
            </a:r>
            <a:r>
              <a:rPr lang="en-US" altLang="zh-TW" sz="2400" dirty="0"/>
              <a:t>52</a:t>
            </a:r>
            <a:r>
              <a:rPr lang="zh-TW" altLang="en-US" sz="2400" dirty="0">
                <a:highlight>
                  <a:srgbClr val="C0C0C0"/>
                </a:highlight>
              </a:rPr>
              <a:t>％</a:t>
            </a:r>
            <a:endParaRPr lang="en-US" altLang="zh-TW" sz="2400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zh-TW" altLang="en-US" sz="2400" dirty="0">
              <a:highlight>
                <a:srgbClr val="C0C0C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956A65F-11E5-7442-C425-E6F801EA93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087" y="1344926"/>
            <a:ext cx="9662984" cy="3251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D58485D-FA93-BFFA-2E57-DA5FC30F11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087" y="2843761"/>
            <a:ext cx="5717335" cy="5852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DB89A8BB-997A-46DA-24AE-2685D54998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087" y="4045373"/>
            <a:ext cx="7310702" cy="4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497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BF4DFD-E391-AB4D-816E-7DAF66CC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159619"/>
            <a:ext cx="8596668" cy="555057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Noise Removal</a:t>
            </a:r>
            <a:r>
              <a:rPr lang="zh-TW" altLang="en-US" sz="2800" dirty="0"/>
              <a:t> 前後對照</a:t>
            </a:r>
            <a:r>
              <a:rPr lang="en-US" altLang="zh-TW" sz="2800" dirty="0"/>
              <a:t>…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3598803-4DCB-9CDF-4F85-28370E8101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592" y="760396"/>
            <a:ext cx="9332940" cy="34154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D5B4C71-DCD8-6467-495C-3EC236CFCEE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713" y="4340995"/>
            <a:ext cx="11075172" cy="23116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511AB3CF-5822-0842-6E6B-C2D820976779}"/>
              </a:ext>
            </a:extLst>
          </p:cNvPr>
          <p:cNvSpPr txBox="1"/>
          <p:nvPr/>
        </p:nvSpPr>
        <p:spPr>
          <a:xfrm>
            <a:off x="5804034" y="798095"/>
            <a:ext cx="411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solidFill>
                  <a:srgbClr val="00B050"/>
                </a:solidFill>
              </a:rPr>
              <a:t>Before</a:t>
            </a:r>
            <a:r>
              <a:rPr lang="zh-TW" altLang="en-US" sz="2400" i="1" dirty="0">
                <a:solidFill>
                  <a:srgbClr val="00B050"/>
                </a:solidFill>
              </a:rPr>
              <a:t> </a:t>
            </a:r>
            <a:r>
              <a:rPr lang="en-US" altLang="zh-TW" sz="2400" i="1" dirty="0">
                <a:solidFill>
                  <a:srgbClr val="00B050"/>
                </a:solidFill>
              </a:rPr>
              <a:t>(impurity=0.02830)</a:t>
            </a:r>
            <a:endParaRPr lang="zh-TW" altLang="en-US" sz="2400" i="1" dirty="0">
              <a:solidFill>
                <a:srgbClr val="00B05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9C60847-7D98-0619-CB05-2E214325A0C8}"/>
              </a:ext>
            </a:extLst>
          </p:cNvPr>
          <p:cNvSpPr txBox="1"/>
          <p:nvPr/>
        </p:nvSpPr>
        <p:spPr>
          <a:xfrm>
            <a:off x="5918334" y="4191082"/>
            <a:ext cx="445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>
                <a:solidFill>
                  <a:srgbClr val="00B050"/>
                </a:solidFill>
              </a:rPr>
              <a:t>After (impurity=0.01309)</a:t>
            </a:r>
            <a:endParaRPr lang="zh-TW" altLang="en-US" sz="24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601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081DBC-209D-54AE-32C7-DE9448CF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3065"/>
          </a:xfrm>
        </p:spPr>
        <p:txBody>
          <a:bodyPr/>
          <a:lstStyle/>
          <a:p>
            <a:r>
              <a:rPr lang="zh-TW" altLang="en-US" dirty="0"/>
              <a:t>重新計算</a:t>
            </a:r>
            <a:r>
              <a:rPr lang="en-US" altLang="zh-TW" dirty="0"/>
              <a:t>Impurity</a:t>
            </a:r>
            <a:r>
              <a:rPr lang="zh-TW" altLang="en-US" dirty="0"/>
              <a:t>的結果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F4A4BE59-7A19-7B36-AA28-88355A7CDF69}"/>
              </a:ext>
            </a:extLst>
          </p:cNvPr>
          <p:cNvSpPr txBox="1"/>
          <p:nvPr/>
        </p:nvSpPr>
        <p:spPr>
          <a:xfrm>
            <a:off x="8048256" y="2389567"/>
            <a:ext cx="293597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9966FF"/>
                </a:solidFill>
              </a:rPr>
              <a:t>  (2) </a:t>
            </a:r>
            <a:r>
              <a:rPr lang="en-US" altLang="zh-TW" sz="2400" dirty="0">
                <a:solidFill>
                  <a:srgbClr val="9966FF"/>
                </a:solidFill>
                <a:sym typeface="Wingdings" panose="05000000000000000000" pitchFamily="2" charset="2"/>
              </a:rPr>
              <a:t> (1)</a:t>
            </a:r>
            <a:r>
              <a:rPr lang="en-US" altLang="zh-TW" sz="2400" dirty="0">
                <a:solidFill>
                  <a:srgbClr val="9966FF"/>
                </a:solidFill>
              </a:rPr>
              <a:t> -12.64%</a:t>
            </a:r>
          </a:p>
          <a:p>
            <a:r>
              <a:rPr lang="en-US" altLang="zh-TW" sz="2400" dirty="0">
                <a:solidFill>
                  <a:srgbClr val="9966FF"/>
                </a:solidFill>
              </a:rPr>
              <a:t>  (4) </a:t>
            </a:r>
            <a:r>
              <a:rPr lang="en-US" altLang="zh-TW" sz="2400" dirty="0">
                <a:solidFill>
                  <a:srgbClr val="9966FF"/>
                </a:solidFill>
                <a:sym typeface="Wingdings" panose="05000000000000000000" pitchFamily="2" charset="2"/>
              </a:rPr>
              <a:t> (2)  </a:t>
            </a:r>
            <a:r>
              <a:rPr lang="en-US" altLang="zh-TW" sz="2400" dirty="0">
                <a:solidFill>
                  <a:srgbClr val="9966FF"/>
                </a:solidFill>
              </a:rPr>
              <a:t>+6.05%</a:t>
            </a:r>
          </a:p>
          <a:p>
            <a:r>
              <a:rPr lang="en-US" altLang="zh-TW" sz="2400" dirty="0">
                <a:solidFill>
                  <a:srgbClr val="9966FF"/>
                </a:solidFill>
              </a:rPr>
              <a:t>  (5) </a:t>
            </a:r>
            <a:r>
              <a:rPr lang="en-US" altLang="zh-TW" sz="2400" dirty="0">
                <a:solidFill>
                  <a:srgbClr val="9966FF"/>
                </a:solidFill>
                <a:sym typeface="Wingdings" panose="05000000000000000000" pitchFamily="2" charset="2"/>
              </a:rPr>
              <a:t> (3)  </a:t>
            </a:r>
            <a:r>
              <a:rPr lang="en-US" altLang="zh-TW" sz="2400" dirty="0">
                <a:solidFill>
                  <a:srgbClr val="9966FF"/>
                </a:solidFill>
              </a:rPr>
              <a:t>-3.50%</a:t>
            </a:r>
            <a:endParaRPr lang="zh-TW" altLang="en-US" sz="2400" dirty="0">
              <a:solidFill>
                <a:srgbClr val="9966FF"/>
              </a:solidFill>
            </a:endParaRPr>
          </a:p>
          <a:p>
            <a:r>
              <a:rPr lang="en-US" altLang="zh-TW" sz="2400" dirty="0">
                <a:solidFill>
                  <a:srgbClr val="9966FF"/>
                </a:solidFill>
              </a:rPr>
              <a:t>(10) </a:t>
            </a:r>
            <a:r>
              <a:rPr lang="en-US" altLang="zh-TW" sz="2400" dirty="0">
                <a:solidFill>
                  <a:srgbClr val="9966FF"/>
                </a:solidFill>
                <a:sym typeface="Wingdings" panose="05000000000000000000" pitchFamily="2" charset="2"/>
              </a:rPr>
              <a:t> (4)  +6.72% </a:t>
            </a:r>
          </a:p>
          <a:p>
            <a:r>
              <a:rPr lang="en-US" altLang="zh-TW" sz="2400" dirty="0">
                <a:solidFill>
                  <a:srgbClr val="9966FF"/>
                </a:solidFill>
                <a:sym typeface="Wingdings" panose="05000000000000000000" pitchFamily="2" charset="2"/>
              </a:rPr>
              <a:t>  (6)  (5)  -1.669%</a:t>
            </a:r>
            <a:endParaRPr lang="zh-TW" altLang="en-US" sz="2400" dirty="0">
              <a:solidFill>
                <a:srgbClr val="9966FF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F523942D-69A4-108C-F587-180EAA6B2393}"/>
              </a:ext>
            </a:extLst>
          </p:cNvPr>
          <p:cNvGrpSpPr/>
          <p:nvPr/>
        </p:nvGrpSpPr>
        <p:grpSpPr>
          <a:xfrm>
            <a:off x="528744" y="1921685"/>
            <a:ext cx="7486795" cy="2506001"/>
            <a:chOff x="250516" y="3892683"/>
            <a:chExt cx="7486795" cy="2506001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xmlns="" id="{9752893F-02FB-F104-0D4D-C597AA32FFFB}"/>
                </a:ext>
              </a:extLst>
            </p:cNvPr>
            <p:cNvSpPr txBox="1"/>
            <p:nvPr/>
          </p:nvSpPr>
          <p:spPr>
            <a:xfrm>
              <a:off x="3196714" y="4594284"/>
              <a:ext cx="8277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/>
                <a:t>……</a:t>
              </a:r>
              <a:endParaRPr lang="zh-TW" altLang="en-US" sz="3600" dirty="0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xmlns="" id="{D7C53880-9ACD-F475-61A2-1EDEF6B90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1900"/>
            <a:stretch/>
          </p:blipFill>
          <p:spPr>
            <a:xfrm>
              <a:off x="3675839" y="3893259"/>
              <a:ext cx="4061472" cy="2505425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xmlns="" id="{D37F3325-0AEB-ACDA-61BB-2301D8C00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73573"/>
            <a:stretch/>
          </p:blipFill>
          <p:spPr>
            <a:xfrm>
              <a:off x="250516" y="3892683"/>
              <a:ext cx="2817144" cy="2505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737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2A7CA47-52AC-5678-EFBE-165278AF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375632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Character Normalization (</a:t>
            </a:r>
            <a:r>
              <a:rPr lang="zh-TW" altLang="en-US" dirty="0"/>
              <a:t>中文不用做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Data Masking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3B17557F-9392-A89F-8E89-C8C0971C8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66160"/>
            <a:ext cx="8596668" cy="247520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Masking </a:t>
            </a:r>
            <a:r>
              <a:rPr lang="en-US" altLang="zh-TW" sz="2800" dirty="0" err="1"/>
              <a:t>urls</a:t>
            </a:r>
            <a:r>
              <a:rPr lang="en-US" altLang="zh-TW" sz="2800" dirty="0"/>
              <a:t> </a:t>
            </a:r>
            <a:r>
              <a:rPr lang="en-US" altLang="zh-TW" sz="2800" dirty="0">
                <a:sym typeface="Wingdings" panose="05000000000000000000" pitchFamily="2" charset="2"/>
              </a:rPr>
              <a:t> </a:t>
            </a:r>
            <a:r>
              <a:rPr lang="en-US" altLang="zh-TW" sz="2800" dirty="0" err="1"/>
              <a:t>urls</a:t>
            </a:r>
            <a:endParaRPr lang="en-US" altLang="zh-TW" sz="2800" dirty="0"/>
          </a:p>
          <a:p>
            <a:r>
              <a:rPr lang="en-US" altLang="zh-TW" sz="2800" dirty="0"/>
              <a:t>Masking currency </a:t>
            </a:r>
            <a:r>
              <a:rPr lang="en-US" altLang="zh-TW" sz="2800" dirty="0">
                <a:sym typeface="Wingdings" panose="05000000000000000000" pitchFamily="2" charset="2"/>
              </a:rPr>
              <a:t> CUR</a:t>
            </a:r>
          </a:p>
          <a:p>
            <a:r>
              <a:rPr lang="en-US" altLang="zh-TW" sz="2800" dirty="0"/>
              <a:t>Masking number </a:t>
            </a:r>
            <a:r>
              <a:rPr lang="en-US" altLang="zh-TW" sz="2800" dirty="0">
                <a:sym typeface="Wingdings" panose="05000000000000000000" pitchFamily="2" charset="2"/>
              </a:rPr>
              <a:t> NUMBER</a:t>
            </a:r>
            <a:endParaRPr lang="zh-TW" altLang="en-US" sz="2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F0DC7CEF-B0B9-B2F7-F557-3AE4E28E4C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832" y="1675835"/>
            <a:ext cx="10927127" cy="1180314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8A29D27C-0343-C526-2C94-5586FCCB6A1E}"/>
              </a:ext>
            </a:extLst>
          </p:cNvPr>
          <p:cNvGrpSpPr/>
          <p:nvPr/>
        </p:nvGrpSpPr>
        <p:grpSpPr>
          <a:xfrm>
            <a:off x="6405072" y="3203560"/>
            <a:ext cx="3363383" cy="3527315"/>
            <a:chOff x="6576522" y="3089153"/>
            <a:chExt cx="3363383" cy="352731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xmlns="" id="{E62499C3-B783-A424-A204-98011D3B9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8470" b="24286"/>
            <a:stretch/>
          </p:blipFill>
          <p:spPr>
            <a:xfrm>
              <a:off x="6576522" y="3089153"/>
              <a:ext cx="1657581" cy="347843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xmlns="" id="{45BBD6CB-03D8-F15C-04FD-F19DF9F8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5219" y="3777622"/>
              <a:ext cx="1514686" cy="2838846"/>
            </a:xfrm>
            <a:prstGeom prst="rect">
              <a:avLst/>
            </a:prstGeom>
          </p:spPr>
        </p:pic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95899FD9-14F8-52A7-2CC5-16BC1BFF1695}"/>
              </a:ext>
            </a:extLst>
          </p:cNvPr>
          <p:cNvSpPr txBox="1"/>
          <p:nvPr/>
        </p:nvSpPr>
        <p:spPr>
          <a:xfrm>
            <a:off x="8253769" y="3190655"/>
            <a:ext cx="151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</a:rPr>
              <a:t>實驗結果</a:t>
            </a:r>
          </a:p>
        </p:txBody>
      </p:sp>
    </p:spTree>
    <p:extLst>
      <p:ext uri="{BB962C8B-B14F-4D97-AF65-F5344CB8AC3E}">
        <p14:creationId xmlns:p14="http://schemas.microsoft.com/office/powerpoint/2010/main" xmlns="" val="346660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DE91B45-C798-1CA5-4DE2-105FCB51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20238"/>
            <a:ext cx="8596668" cy="1320800"/>
          </a:xfrm>
        </p:spPr>
        <p:txBody>
          <a:bodyPr/>
          <a:lstStyle/>
          <a:p>
            <a:r>
              <a:rPr lang="en-US" altLang="zh-TW" dirty="0"/>
              <a:t>Linguistic 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B1BD471-AF1C-3BD3-8987-D90990CAF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2235"/>
            <a:ext cx="8596668" cy="399118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停用字</a:t>
            </a:r>
            <a:r>
              <a:rPr lang="en-US" altLang="zh-TW" sz="2800" dirty="0"/>
              <a:t>(stopWords.txt)</a:t>
            </a:r>
          </a:p>
          <a:p>
            <a:r>
              <a:rPr lang="zh-TW" altLang="en-US" sz="2800" dirty="0"/>
              <a:t>自建字典</a:t>
            </a:r>
            <a:r>
              <a:rPr lang="en-US" altLang="zh-TW" sz="2800" dirty="0"/>
              <a:t>(userdict_medical.txt)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4F01B2C-51A0-2D4D-2EE0-FBED2B1745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3777" y="0"/>
            <a:ext cx="3714125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D618D8C-FF51-F805-5964-6144D052AC0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4045" y="2733125"/>
            <a:ext cx="3210434" cy="401466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03790367-D7B1-3A7E-F624-0E07229909D4}"/>
              </a:ext>
            </a:extLst>
          </p:cNvPr>
          <p:cNvSpPr/>
          <p:nvPr/>
        </p:nvSpPr>
        <p:spPr>
          <a:xfrm>
            <a:off x="4606723" y="3981691"/>
            <a:ext cx="567161" cy="2673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4F89B5A5-F622-A2F9-BAB7-28584DCEB8DA}"/>
              </a:ext>
            </a:extLst>
          </p:cNvPr>
          <p:cNvSpPr txBox="1"/>
          <p:nvPr/>
        </p:nvSpPr>
        <p:spPr>
          <a:xfrm>
            <a:off x="5258936" y="4517300"/>
            <a:ext cx="461665" cy="1505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新增停用字</a:t>
            </a:r>
          </a:p>
        </p:txBody>
      </p:sp>
    </p:spTree>
    <p:extLst>
      <p:ext uri="{BB962C8B-B14F-4D97-AF65-F5344CB8AC3E}">
        <p14:creationId xmlns:p14="http://schemas.microsoft.com/office/powerpoint/2010/main" xmlns="" val="87094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760067-315C-4143-A87A-D2F7C9AC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8568"/>
          </a:xfrm>
        </p:spPr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</a:t>
            </a:r>
            <a:r>
              <a:rPr lang="zh-TW" altLang="en-US" dirty="0"/>
              <a:t>詞頻</a:t>
            </a:r>
            <a:r>
              <a:rPr lang="en-US" altLang="zh-TW" dirty="0"/>
              <a:t>TOP15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1DA1651B-02BE-CF90-0A83-D6BD5E3DF5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4215" y="1461134"/>
            <a:ext cx="9866186" cy="49396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0220DFB-69E1-2B7A-E4A9-C0697F6D7E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698" y="2176462"/>
            <a:ext cx="1034517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D114443-09B3-EA87-7BC3-2FD2F76C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34" y="506730"/>
            <a:ext cx="8596668" cy="1320800"/>
          </a:xfrm>
        </p:spPr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</a:t>
            </a:r>
            <a:r>
              <a:rPr lang="zh-TW" altLang="en-US" dirty="0"/>
              <a:t>文字雲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3187151-B0C4-40EA-60A0-866FC867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41" t="23830"/>
          <a:stretch/>
        </p:blipFill>
        <p:spPr bwMode="auto">
          <a:xfrm>
            <a:off x="677334" y="1270000"/>
            <a:ext cx="10306896" cy="5450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73156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200DC36-04CF-CD0C-F349-F63887FE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24" y="321770"/>
            <a:ext cx="8596668" cy="1320800"/>
          </a:xfrm>
        </p:spPr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</a:t>
            </a:r>
            <a:r>
              <a:rPr lang="zh-TW" altLang="en-US" dirty="0"/>
              <a:t>文章相似度 </a:t>
            </a:r>
            <a:r>
              <a:rPr lang="en-US" altLang="zh-TW" dirty="0"/>
              <a:t>(By TFIDF)</a:t>
            </a:r>
            <a:r>
              <a:rPr lang="zh-TW" altLang="en-US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Cosine similarity &gt;0.55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14D947F6-BC53-F0F5-22AF-BEEFE4CFC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9940567"/>
              </p:ext>
            </p:extLst>
          </p:nvPr>
        </p:nvGraphicFramePr>
        <p:xfrm>
          <a:off x="231564" y="1930400"/>
          <a:ext cx="4020397" cy="4575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591">
                  <a:extLst>
                    <a:ext uri="{9D8B030D-6E8A-4147-A177-3AD203B41FA5}">
                      <a16:colId xmlns:a16="http://schemas.microsoft.com/office/drawing/2014/main" xmlns="" val="2638705072"/>
                    </a:ext>
                  </a:extLst>
                </a:gridCol>
                <a:gridCol w="1993905">
                  <a:extLst>
                    <a:ext uri="{9D8B030D-6E8A-4147-A177-3AD203B41FA5}">
                      <a16:colId xmlns:a16="http://schemas.microsoft.com/office/drawing/2014/main" xmlns="" val="2408167384"/>
                    </a:ext>
                  </a:extLst>
                </a:gridCol>
                <a:gridCol w="1485901">
                  <a:extLst>
                    <a:ext uri="{9D8B030D-6E8A-4147-A177-3AD203B41FA5}">
                      <a16:colId xmlns:a16="http://schemas.microsoft.com/office/drawing/2014/main" xmlns="" val="1367491049"/>
                    </a:ext>
                  </a:extLst>
                </a:gridCol>
              </a:tblGrid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TOP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0">
                          <a:effectLst/>
                        </a:rPr>
                        <a:t>文章編號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0">
                          <a:effectLst/>
                        </a:rPr>
                        <a:t>相似度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2310047192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1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[110] &amp; [111]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0.7135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3515491530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2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[146] &amp; [149]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0.6630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979424038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3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[115] &amp; [117]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0.5897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3829934377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4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[144] &amp; [145]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0.5815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609750112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5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[156] &amp; [160]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0.5691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2499490481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6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[80] &amp; [81]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0.5675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941319623"/>
                  </a:ext>
                </a:extLst>
              </a:tr>
              <a:tr h="515873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7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[136] &amp; [121]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0.5654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706477606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8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[23] &amp; [77]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0.5565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500504549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9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[164] &amp; [165]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0.5559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399497328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073096F-AC08-2CEB-4B0C-D535748B9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5064" y="2404110"/>
            <a:ext cx="7786936" cy="16116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9B55A981-1CE6-97FB-94B5-414DBE57A4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5064" y="4218020"/>
            <a:ext cx="7786936" cy="1303035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xmlns="" id="{D4BC4AA0-81A3-F851-FB6F-EB2FC1AEB6C5}"/>
              </a:ext>
            </a:extLst>
          </p:cNvPr>
          <p:cNvSpPr/>
          <p:nvPr/>
        </p:nvSpPr>
        <p:spPr>
          <a:xfrm>
            <a:off x="148590" y="2823210"/>
            <a:ext cx="4149090" cy="4572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E6DABA10-91CA-9AA5-9FCA-442D122B3126}"/>
              </a:ext>
            </a:extLst>
          </p:cNvPr>
          <p:cNvSpPr txBox="1"/>
          <p:nvPr/>
        </p:nvSpPr>
        <p:spPr>
          <a:xfrm>
            <a:off x="7109460" y="3856780"/>
            <a:ext cx="3040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</a:rPr>
              <a:t>瑞德西韋臨床試驗</a:t>
            </a:r>
          </a:p>
        </p:txBody>
      </p:sp>
    </p:spTree>
    <p:extLst>
      <p:ext uri="{BB962C8B-B14F-4D97-AF65-F5344CB8AC3E}">
        <p14:creationId xmlns:p14="http://schemas.microsoft.com/office/powerpoint/2010/main" xmlns="" val="77291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85DD8326-3711-8FCF-7DF2-80588093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53" y="352358"/>
            <a:ext cx="8596312" cy="1320800"/>
          </a:xfrm>
        </p:spPr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</a:t>
            </a:r>
            <a:r>
              <a:rPr lang="zh-TW" altLang="en-US" dirty="0"/>
              <a:t>文章相似度 </a:t>
            </a:r>
            <a:r>
              <a:rPr lang="en-US" altLang="zh-TW" dirty="0"/>
              <a:t>(By TFIDF)</a:t>
            </a:r>
            <a:r>
              <a:rPr lang="zh-TW" altLang="en-US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Cosine similarity &gt;0.55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xmlns="" id="{DF9F73E7-EDCF-B2F7-EB73-BC6E52A1B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78229570"/>
              </p:ext>
            </p:extLst>
          </p:nvPr>
        </p:nvGraphicFramePr>
        <p:xfrm>
          <a:off x="231564" y="1930400"/>
          <a:ext cx="4020397" cy="4575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591">
                  <a:extLst>
                    <a:ext uri="{9D8B030D-6E8A-4147-A177-3AD203B41FA5}">
                      <a16:colId xmlns:a16="http://schemas.microsoft.com/office/drawing/2014/main" xmlns="" val="2638705072"/>
                    </a:ext>
                  </a:extLst>
                </a:gridCol>
                <a:gridCol w="1993905">
                  <a:extLst>
                    <a:ext uri="{9D8B030D-6E8A-4147-A177-3AD203B41FA5}">
                      <a16:colId xmlns:a16="http://schemas.microsoft.com/office/drawing/2014/main" xmlns="" val="2408167384"/>
                    </a:ext>
                  </a:extLst>
                </a:gridCol>
                <a:gridCol w="1485901">
                  <a:extLst>
                    <a:ext uri="{9D8B030D-6E8A-4147-A177-3AD203B41FA5}">
                      <a16:colId xmlns:a16="http://schemas.microsoft.com/office/drawing/2014/main" xmlns="" val="1367491049"/>
                    </a:ext>
                  </a:extLst>
                </a:gridCol>
              </a:tblGrid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TOP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0">
                          <a:effectLst/>
                        </a:rPr>
                        <a:t>文章編號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0">
                          <a:effectLst/>
                        </a:rPr>
                        <a:t>相似度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2310047192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1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[110] &amp; [111]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0.7135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3515491530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2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[146] &amp; [149]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0.6630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979424038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3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[115] &amp; [117]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0.5897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3829934377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4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[144] &amp; [145]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0.5815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609750112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5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[156] &amp; [160]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0.5691 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2499490481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6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[80] &amp; [81]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0.5675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941319623"/>
                  </a:ext>
                </a:extLst>
              </a:tr>
              <a:tr h="515873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7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[136] &amp; [121]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0.5654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706477606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8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[23] &amp; [77]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0.5565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500504549"/>
                  </a:ext>
                </a:extLst>
              </a:tr>
              <a:tr h="451041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9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[164] &amp; [165]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</a:rPr>
                        <a:t>0.5559 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xmlns="" val="1399497328"/>
                  </a:ext>
                </a:extLst>
              </a:tr>
            </a:tbl>
          </a:graphicData>
        </a:graphic>
      </p:graphicFrame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1A52DD64-2F2A-0301-B5BE-9B06A0FC3000}"/>
              </a:ext>
            </a:extLst>
          </p:cNvPr>
          <p:cNvSpPr/>
          <p:nvPr/>
        </p:nvSpPr>
        <p:spPr>
          <a:xfrm>
            <a:off x="167217" y="6048442"/>
            <a:ext cx="4149090" cy="4572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1047315-71FD-E16B-551F-2EB42A93CD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0676" y="1930400"/>
            <a:ext cx="7736429" cy="2218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D1D89AF9-7D60-8F1F-0453-04435DF43A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0654" y="4218021"/>
            <a:ext cx="7696451" cy="242694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94C8E4BA-242A-DD9D-8E73-E22F0CD26C53}"/>
              </a:ext>
            </a:extLst>
          </p:cNvPr>
          <p:cNvSpPr txBox="1"/>
          <p:nvPr/>
        </p:nvSpPr>
        <p:spPr>
          <a:xfrm>
            <a:off x="6640830" y="1599859"/>
            <a:ext cx="3897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FF"/>
                </a:solidFill>
              </a:rPr>
              <a:t>眼科、視力光學產業</a:t>
            </a:r>
          </a:p>
        </p:txBody>
      </p:sp>
    </p:spTree>
    <p:extLst>
      <p:ext uri="{BB962C8B-B14F-4D97-AF65-F5344CB8AC3E}">
        <p14:creationId xmlns:p14="http://schemas.microsoft.com/office/powerpoint/2010/main" xmlns="" val="219970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9BF2D33-9592-637A-26CA-3540F1A1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2020"/>
          </a:xfr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79D63FF-D1CF-42F6-04D0-CDBFF55D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124" y="1691641"/>
            <a:ext cx="4812876" cy="423542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資料背景介紹</a:t>
            </a:r>
            <a:endParaRPr lang="en-US" altLang="zh-TW" sz="3200" dirty="0"/>
          </a:p>
          <a:p>
            <a:r>
              <a:rPr lang="zh-TW" altLang="en-US" sz="3200" dirty="0"/>
              <a:t>資料探勘</a:t>
            </a:r>
            <a:endParaRPr lang="en-US" altLang="zh-TW" sz="3200" dirty="0"/>
          </a:p>
          <a:p>
            <a:r>
              <a:rPr lang="zh-TW" altLang="en-US" sz="3200" dirty="0"/>
              <a:t>文章前置處理</a:t>
            </a:r>
            <a:endParaRPr lang="en-US" altLang="zh-TW" sz="3200" dirty="0"/>
          </a:p>
          <a:p>
            <a:r>
              <a:rPr lang="zh-TW" altLang="en-US" sz="3200" dirty="0"/>
              <a:t>資料清洗流程</a:t>
            </a:r>
            <a:endParaRPr lang="en-US" altLang="zh-TW" sz="3200" dirty="0"/>
          </a:p>
          <a:p>
            <a:r>
              <a:rPr lang="zh-TW" altLang="en-US" sz="3200" dirty="0"/>
              <a:t>語言處理流程</a:t>
            </a:r>
            <a:endParaRPr lang="en-US" altLang="zh-TW" sz="3200" dirty="0"/>
          </a:p>
          <a:p>
            <a:r>
              <a:rPr lang="zh-TW" altLang="en-US" sz="3200" dirty="0"/>
              <a:t>分析結果</a:t>
            </a:r>
            <a:endParaRPr lang="en-US" altLang="zh-TW" sz="32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101887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18DAA0-A3B8-5D78-B209-57C19CA9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</a:t>
            </a:r>
            <a:r>
              <a:rPr lang="zh-TW" altLang="en-US" dirty="0"/>
              <a:t>調整後的文字雲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43D4AD7-861D-C05A-18B7-FAF5AC5C9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361" t="21720"/>
          <a:stretch/>
        </p:blipFill>
        <p:spPr bwMode="auto">
          <a:xfrm>
            <a:off x="513397" y="1417320"/>
            <a:ext cx="9899333" cy="5087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266499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66017A6-B950-EB1B-DE18-FF953CFF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1010"/>
            <a:ext cx="8596668" cy="910590"/>
          </a:xfrm>
        </p:spPr>
        <p:txBody>
          <a:bodyPr/>
          <a:lstStyle/>
          <a:p>
            <a:r>
              <a:rPr lang="en-US" altLang="zh-TW" dirty="0"/>
              <a:t>K-means </a:t>
            </a:r>
            <a:r>
              <a:rPr lang="zh-TW" altLang="en-US" dirty="0"/>
              <a:t>文章分群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ABF531ED-3E9B-F474-FC0C-260FE7B21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2641" t="55208"/>
          <a:stretch/>
        </p:blipFill>
        <p:spPr bwMode="auto">
          <a:xfrm>
            <a:off x="368106" y="1562418"/>
            <a:ext cx="6985233" cy="4301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3B6B511D-9D1A-AC83-4239-5E506D0B6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63702287"/>
              </p:ext>
            </p:extLst>
          </p:nvPr>
        </p:nvGraphicFramePr>
        <p:xfrm>
          <a:off x="7046673" y="1748790"/>
          <a:ext cx="3074630" cy="3877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4630">
                  <a:extLst>
                    <a:ext uri="{9D8B030D-6E8A-4147-A177-3AD203B41FA5}">
                      <a16:colId xmlns:a16="http://schemas.microsoft.com/office/drawing/2014/main" xmlns="" val="821135089"/>
                    </a:ext>
                  </a:extLst>
                </a:gridCol>
              </a:tblGrid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 number of cluster 0: 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3255495545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the number of cluster 1: 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1353852172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the number of cluster 2: 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1806742155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 number of cluster 3: 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3806385080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the number of cluster 4: 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392184225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 number of cluster 5: 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4118698635"/>
                  </a:ext>
                </a:extLst>
              </a:tr>
              <a:tr h="553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the number of cluster 6: 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1600" marR="1600" marT="1600" marB="0" anchor="ctr"/>
                </a:tc>
                <a:extLst>
                  <a:ext uri="{0D108BD9-81ED-4DB2-BD59-A6C34878D82A}">
                    <a16:rowId xmlns:a16="http://schemas.microsoft.com/office/drawing/2014/main" xmlns="" val="751334856"/>
                  </a:ext>
                </a:extLst>
              </a:tr>
            </a:tbl>
          </a:graphicData>
        </a:graphic>
      </p:graphicFrame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90E37741-B40C-F048-53E4-4FC84EA83E92}"/>
              </a:ext>
            </a:extLst>
          </p:cNvPr>
          <p:cNvCxnSpPr/>
          <p:nvPr/>
        </p:nvCxnSpPr>
        <p:spPr>
          <a:xfrm>
            <a:off x="4892040" y="1748790"/>
            <a:ext cx="0" cy="3360420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3373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BAA12CF-7B6E-20E6-7D20-3760F4DE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5300"/>
            <a:ext cx="8596668" cy="819150"/>
          </a:xfrm>
        </p:spPr>
        <p:txBody>
          <a:bodyPr>
            <a:normAutofit/>
          </a:bodyPr>
          <a:lstStyle/>
          <a:p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第一群</a:t>
            </a:r>
            <a:r>
              <a:rPr lang="en-US" altLang="zh-TW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(cluster 0)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：與</a:t>
            </a:r>
            <a:r>
              <a:rPr lang="zh-TW" altLang="zh-TW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疫苗防治政策相關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C108DAF-42E7-AA8F-ABE0-DB64DCBA90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85" y="1278904"/>
            <a:ext cx="6237056" cy="242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1FC27163-91C6-879D-4B3A-7455716B42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9910"/>
          <a:stretch/>
        </p:blipFill>
        <p:spPr>
          <a:xfrm>
            <a:off x="4623093" y="1093412"/>
            <a:ext cx="7568907" cy="1397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19D16057-8334-6AB1-09A1-B9BBABD8D1C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285" y="4759130"/>
            <a:ext cx="7569589" cy="1701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8AB4E9F-D35C-08FB-A993-10914E6A1A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2158" y="2371516"/>
            <a:ext cx="6572906" cy="2661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EF35C657-05AE-120D-6BBE-01DB1C23268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0376" y="3958648"/>
            <a:ext cx="6366917" cy="2661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876507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F852191-82BA-F214-857B-126AB971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xmlns="" id="{3D744E6C-8838-C6F6-E49C-0D3A2EFC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rmAutofit/>
          </a:bodyPr>
          <a:lstStyle/>
          <a:p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二</a:t>
            </a:r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群</a:t>
            </a:r>
            <a:r>
              <a:rPr lang="en-US" altLang="zh-TW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(cluster 1)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：與</a:t>
            </a:r>
            <a:r>
              <a:rPr lang="zh-TW" altLang="zh-TW" dirty="0">
                <a:latin typeface="+mn-ea"/>
                <a:ea typeface="+mn-ea"/>
                <a:cs typeface="Times New Roman" panose="02020603050405020304" pitchFamily="18" charset="0"/>
              </a:rPr>
              <a:t>生醫研發相關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7777381-37F4-5C61-08CC-6AA2D328C0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401" y="1512425"/>
            <a:ext cx="5216419" cy="2588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01564F1-6039-DA94-0487-B326DC4BEA6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270" y="3115498"/>
            <a:ext cx="7608570" cy="1404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30A63A60-FF80-5561-C6FB-1B4B4E63EFD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8613" y="1413709"/>
            <a:ext cx="6523387" cy="2404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512B27DC-6989-4CD9-11BD-A887E3C33EB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401" y="4433371"/>
            <a:ext cx="6817827" cy="2424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B7687F72-7DE7-4CC0-701F-0A6B7C46550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5161" y="4248610"/>
            <a:ext cx="4597426" cy="2553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58391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00627C-E13A-70FD-6488-BF405953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1" y="465044"/>
            <a:ext cx="8596668" cy="1320800"/>
          </a:xfrm>
        </p:spPr>
        <p:txBody>
          <a:bodyPr/>
          <a:lstStyle/>
          <a:p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三</a:t>
            </a:r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群</a:t>
            </a:r>
            <a:r>
              <a:rPr lang="en-US" altLang="zh-TW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(cluster 2)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：與</a:t>
            </a:r>
            <a:r>
              <a:rPr lang="zh-TW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各國疫苗研發、</a:t>
            </a:r>
            <a:r>
              <a:rPr lang="en-US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Omicron</a:t>
            </a:r>
            <a:r>
              <a:rPr lang="zh-TW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病毒相關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52AEE4D-6353-9EBB-B864-147FA0A403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760" y="4878669"/>
            <a:ext cx="9288780" cy="1923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157FA37-EAC3-60F7-D303-91D507D3562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141" y="1953260"/>
            <a:ext cx="6610179" cy="2357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B3C1300E-F1F5-202B-C80C-E53DBDB526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8820" y="1270000"/>
            <a:ext cx="5162815" cy="2349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8B35BF38-51EA-997E-7797-0F577217072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9680" y="3536726"/>
            <a:ext cx="8903970" cy="1341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564B6590-9D8C-D936-0214-E80C1A5675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b="12786"/>
          <a:stretch/>
        </p:blipFill>
        <p:spPr>
          <a:xfrm>
            <a:off x="5383914" y="4878669"/>
            <a:ext cx="5356476" cy="1923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542465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21AFB8-00F0-F44E-1803-8827BBBA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9511"/>
            <a:ext cx="9118176" cy="1320800"/>
          </a:xfrm>
        </p:spPr>
        <p:txBody>
          <a:bodyPr/>
          <a:lstStyle/>
          <a:p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四</a:t>
            </a:r>
            <a:r>
              <a:rPr lang="zh-TW" altLang="en-US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群</a:t>
            </a:r>
            <a:r>
              <a:rPr lang="en-US" altLang="zh-TW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(cluster 3)</a:t>
            </a:r>
            <a:r>
              <a:rPr lang="zh-TW" altLang="en-US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疫情所影響到的經濟生活事件</a:t>
            </a:r>
            <a:r>
              <a:rPr lang="zh-TW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相關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D25BF1F-C905-48D0-B169-317AF0D17C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030" y="1663628"/>
            <a:ext cx="8596668" cy="2399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417BF71-A0C6-CAE6-7859-B0BA6A6EE5C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2172" y="2984428"/>
            <a:ext cx="8047536" cy="2293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1C8FAF9C-00B2-1224-B30C-E0BB968BFFC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334" y="4642287"/>
            <a:ext cx="6084396" cy="2045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E89AEE3-57E3-B6E7-4024-8364B826C33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2283" y="1164174"/>
            <a:ext cx="6592731" cy="299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xmlns="" id="{69E941C6-EDA9-CD8C-C338-FF502B28E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7201308" y="4364107"/>
            <a:ext cx="4876800" cy="2323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60194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F5F5C4A-483D-AB3A-9B3D-D50111C2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234" y="532620"/>
            <a:ext cx="8596668" cy="1320800"/>
          </a:xfrm>
        </p:spPr>
        <p:txBody>
          <a:bodyPr/>
          <a:lstStyle/>
          <a:p>
            <a:r>
              <a:rPr lang="zh-TW" altLang="en-US" dirty="0"/>
              <a:t>分析結果</a:t>
            </a:r>
            <a:r>
              <a:rPr lang="en-US" altLang="zh-TW" dirty="0"/>
              <a:t>—COVID19 </a:t>
            </a:r>
            <a:r>
              <a:rPr lang="zh-TW" altLang="en-US" dirty="0"/>
              <a:t>相關字詞折線圖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C2A4085-BB78-B7AC-67EF-7AC46481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AF56A30-08F5-55FD-6ABC-E20B2634AE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85720"/>
            <a:ext cx="12117350" cy="51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87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85A297C-0503-FAF9-EDCD-260FCAA4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3880"/>
            <a:ext cx="8596668" cy="1320800"/>
          </a:xfrm>
        </p:spPr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A8C424C-3952-9F0D-8969-275AA612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624" y="2640649"/>
            <a:ext cx="4500456" cy="1062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solidFill>
                  <a:schemeClr val="accent2">
                    <a:lumMod val="50000"/>
                  </a:schemeClr>
                </a:solidFill>
              </a:rPr>
              <a:t>感謝聆聽！</a:t>
            </a:r>
          </a:p>
        </p:txBody>
      </p:sp>
    </p:spTree>
    <p:extLst>
      <p:ext uri="{BB962C8B-B14F-4D97-AF65-F5344CB8AC3E}">
        <p14:creationId xmlns:p14="http://schemas.microsoft.com/office/powerpoint/2010/main" xmlns="" val="104140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429A7B1-3E66-B85A-7138-346FFC7A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15600" cy="1105866"/>
          </a:xfrm>
        </p:spPr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資料背景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3B85731-E08C-04A0-3FEF-9C997501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10" y="1246957"/>
            <a:ext cx="10826579" cy="45469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本研究目的：新冠肺炎疫情下生醫產業的財經訊息內容有哪些</a:t>
            </a:r>
            <a:endParaRPr lang="en-US" altLang="zh-TW" sz="2400" dirty="0"/>
          </a:p>
          <a:p>
            <a:r>
              <a:rPr lang="zh-TW" altLang="en-US" sz="2400" dirty="0"/>
              <a:t>資料來源：</a:t>
            </a:r>
            <a:r>
              <a:rPr lang="en-US" altLang="zh-TW" sz="2400" dirty="0"/>
              <a:t> </a:t>
            </a:r>
            <a:r>
              <a:rPr lang="en-US" altLang="zh-TW" sz="2400" dirty="0">
                <a:hlinkClick r:id="rId3"/>
              </a:rPr>
              <a:t>https://www.wealth.com.tw/</a:t>
            </a:r>
            <a:endParaRPr lang="en-US" altLang="zh-TW" sz="2400" dirty="0"/>
          </a:p>
          <a:p>
            <a:r>
              <a:rPr lang="zh-TW" altLang="en-US" sz="2400" dirty="0"/>
              <a:t>報導擷取：</a:t>
            </a:r>
            <a:r>
              <a:rPr lang="en-US" altLang="zh-TW" sz="2400" dirty="0"/>
              <a:t>2020</a:t>
            </a:r>
            <a:r>
              <a:rPr lang="zh-TW" altLang="en-US" sz="2400" dirty="0"/>
              <a:t>年</a:t>
            </a:r>
            <a:r>
              <a:rPr lang="en-US" altLang="zh-TW" sz="2400" dirty="0"/>
              <a:t>1</a:t>
            </a:r>
            <a:r>
              <a:rPr lang="zh-TW" altLang="en-US" sz="2400" dirty="0"/>
              <a:t>月迄今 ，共</a:t>
            </a:r>
            <a:r>
              <a:rPr lang="en-US" altLang="zh-TW" sz="2400" dirty="0"/>
              <a:t>186</a:t>
            </a:r>
            <a:r>
              <a:rPr lang="zh-TW" altLang="en-US" sz="2400" dirty="0"/>
              <a:t>篇公開閱讀文章  </a:t>
            </a:r>
            <a:r>
              <a:rPr lang="en-US" altLang="zh-TW" sz="2400" dirty="0"/>
              <a:t>(</a:t>
            </a:r>
            <a:r>
              <a:rPr lang="zh-TW" altLang="en-US" sz="2400" dirty="0"/>
              <a:t>最後一篇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2022/6/8)</a:t>
            </a:r>
          </a:p>
          <a:p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                                    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A8695CF-6639-D480-43FD-4339866C93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/>
          <a:stretch/>
        </p:blipFill>
        <p:spPr>
          <a:xfrm>
            <a:off x="3238482" y="2681417"/>
            <a:ext cx="4826361" cy="3994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77038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B7136A6-17F1-2FF4-70DA-63C6C2DE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30526"/>
          <a:stretch/>
        </p:blipFill>
        <p:spPr>
          <a:xfrm>
            <a:off x="225405" y="4458243"/>
            <a:ext cx="7485989" cy="21367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CC4F945-D5D4-1905-29DB-4150D63A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32" y="482376"/>
            <a:ext cx="10515600" cy="1109290"/>
          </a:xfrm>
        </p:spPr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變數定義：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C6B3282-718A-FCB9-48B1-B96CE9C06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53" y="1327462"/>
            <a:ext cx="10515600" cy="4486275"/>
          </a:xfrm>
        </p:spPr>
        <p:txBody>
          <a:bodyPr/>
          <a:lstStyle/>
          <a:p>
            <a:r>
              <a:rPr lang="en-US" altLang="zh-TW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Title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: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 標題</a:t>
            </a:r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TW" sz="2400" dirty="0" err="1">
                <a:solidFill>
                  <a:schemeClr val="accent2"/>
                </a:solidFill>
                <a:latin typeface="Arial" panose="020B0604020202020204" pitchFamily="34" charset="0"/>
              </a:rPr>
              <a:t>Urls</a:t>
            </a:r>
            <a:r>
              <a:rPr lang="en-US" altLang="zh-TW" sz="2400" dirty="0">
                <a:latin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</a:rPr>
              <a:t> 網址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: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 來源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(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財訊 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XXX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 期 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or</a:t>
            </a:r>
            <a:r>
              <a:rPr lang="en-US" altLang="zh-TW" sz="2400" dirty="0">
                <a:latin typeface="Arial" panose="020B0604020202020204" pitchFamily="34" charset="0"/>
              </a:rPr>
              <a:t> </a:t>
            </a:r>
            <a:r>
              <a:rPr lang="zh-TW" altLang="en-US" sz="2400" dirty="0">
                <a:latin typeface="Arial" panose="020B0604020202020204" pitchFamily="34" charset="0"/>
              </a:rPr>
              <a:t>轉載文章之出處</a:t>
            </a: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altLang="zh-TW" sz="2400" dirty="0">
                <a:solidFill>
                  <a:srgbClr val="92D050"/>
                </a:solidFill>
                <a:latin typeface="Arial" panose="020B0604020202020204" pitchFamily="34" charset="0"/>
              </a:rPr>
              <a:t>Date</a:t>
            </a:r>
            <a:r>
              <a:rPr lang="en-US" altLang="zh-TW" sz="2400" dirty="0">
                <a:latin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</a:rPr>
              <a:t> 日期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solidFill>
                  <a:srgbClr val="92D050"/>
                </a:solidFill>
                <a:latin typeface="Arial" panose="020B0604020202020204" pitchFamily="34" charset="0"/>
              </a:rPr>
              <a:t>Time</a:t>
            </a:r>
            <a:r>
              <a:rPr lang="en-US" altLang="zh-TW" sz="2400" dirty="0">
                <a:latin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</a:rPr>
              <a:t> 時間</a:t>
            </a:r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en-US" altLang="zh-TW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Context</a:t>
            </a:r>
            <a:r>
              <a:rPr lang="en-US" altLang="zh-TW" sz="2400" dirty="0">
                <a:latin typeface="Arial" panose="020B0604020202020204" pitchFamily="34" charset="0"/>
              </a:rPr>
              <a:t>:</a:t>
            </a:r>
            <a:r>
              <a:rPr lang="zh-TW" altLang="en-US" sz="2400" dirty="0">
                <a:latin typeface="Arial" panose="020B0604020202020204" pitchFamily="34" charset="0"/>
              </a:rPr>
              <a:t> 文章內容</a:t>
            </a:r>
            <a:endParaRPr lang="en-US" altLang="zh-TW" sz="24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575243E-3EAD-3873-B81E-35A58E70DE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6219" y="11150"/>
            <a:ext cx="4697847" cy="40924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1051DC2-C33A-BC34-31E1-51B60B409B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324" b="23271"/>
          <a:stretch/>
        </p:blipFill>
        <p:spPr>
          <a:xfrm>
            <a:off x="7711394" y="4226314"/>
            <a:ext cx="4127499" cy="2531326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766E2A99-1A5F-5A27-5813-0E6A7904C421}"/>
              </a:ext>
            </a:extLst>
          </p:cNvPr>
          <p:cNvSpPr/>
          <p:nvPr/>
        </p:nvSpPr>
        <p:spPr>
          <a:xfrm>
            <a:off x="7789934" y="2826680"/>
            <a:ext cx="3194499" cy="4125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042207F7-86C7-6460-70BE-B44E2161FE74}"/>
              </a:ext>
            </a:extLst>
          </p:cNvPr>
          <p:cNvSpPr/>
          <p:nvPr/>
        </p:nvSpPr>
        <p:spPr>
          <a:xfrm>
            <a:off x="7481975" y="10528"/>
            <a:ext cx="3194499" cy="26538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966FF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ED6A5F47-5286-0A82-4E9D-3D4817A89016}"/>
              </a:ext>
            </a:extLst>
          </p:cNvPr>
          <p:cNvSpPr/>
          <p:nvPr/>
        </p:nvSpPr>
        <p:spPr>
          <a:xfrm>
            <a:off x="7950819" y="3311912"/>
            <a:ext cx="847493" cy="14415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xmlns="" id="{CF091047-294D-B6C9-2C4C-1A71EA3A5269}"/>
              </a:ext>
            </a:extLst>
          </p:cNvPr>
          <p:cNvSpPr/>
          <p:nvPr/>
        </p:nvSpPr>
        <p:spPr>
          <a:xfrm>
            <a:off x="7711394" y="5053757"/>
            <a:ext cx="4333741" cy="1703884"/>
          </a:xfrm>
          <a:prstGeom prst="roundRect">
            <a:avLst>
              <a:gd name="adj" fmla="val 3946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xmlns="" id="{55D5758E-A57B-55BC-F1FF-9688F49B2B6A}"/>
              </a:ext>
            </a:extLst>
          </p:cNvPr>
          <p:cNvSpPr/>
          <p:nvPr/>
        </p:nvSpPr>
        <p:spPr>
          <a:xfrm>
            <a:off x="7950820" y="1148576"/>
            <a:ext cx="669074" cy="22987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4922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67271DD-1505-42F0-CB20-D4F476AD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326164"/>
            <a:ext cx="10515600" cy="970353"/>
          </a:xfrm>
        </p:spPr>
        <p:txBody>
          <a:bodyPr/>
          <a:lstStyle/>
          <a:p>
            <a:r>
              <a:rPr lang="zh-TW" altLang="en-US" dirty="0"/>
              <a:t>資料探索：文章出處分布圖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EEACC56-B709-4CF9-8415-1140A6A195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0628" y="1257516"/>
            <a:ext cx="6028869" cy="5349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9DEA8566-96AF-CE94-E72B-D18538683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8797546"/>
              </p:ext>
            </p:extLst>
          </p:nvPr>
        </p:nvGraphicFramePr>
        <p:xfrm>
          <a:off x="838200" y="1503600"/>
          <a:ext cx="3796841" cy="385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5961">
                  <a:extLst>
                    <a:ext uri="{9D8B030D-6E8A-4147-A177-3AD203B41FA5}">
                      <a16:colId xmlns:a16="http://schemas.microsoft.com/office/drawing/2014/main" xmlns="" val="1616056656"/>
                    </a:ext>
                  </a:extLst>
                </a:gridCol>
                <a:gridCol w="1065440">
                  <a:extLst>
                    <a:ext uri="{9D8B030D-6E8A-4147-A177-3AD203B41FA5}">
                      <a16:colId xmlns:a16="http://schemas.microsoft.com/office/drawing/2014/main" xmlns="" val="1301372516"/>
                    </a:ext>
                  </a:extLst>
                </a:gridCol>
                <a:gridCol w="1065440">
                  <a:extLst>
                    <a:ext uri="{9D8B030D-6E8A-4147-A177-3AD203B41FA5}">
                      <a16:colId xmlns:a16="http://schemas.microsoft.com/office/drawing/2014/main" xmlns="" val="1494433805"/>
                    </a:ext>
                  </a:extLst>
                </a:gridCol>
              </a:tblGrid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來源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篇數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比例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950877095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</a:rPr>
                        <a:t>財訊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110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59.14%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106709019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Genet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13.98%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60221651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NOWnews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6.99%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856511910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Money DJ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10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5.38%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84105529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中時新聞網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4.84%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417956232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財經新報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3.76%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412378049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今周刊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2.15%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617515705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</a:rPr>
                        <a:t>鉅亨網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1.08%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613616433"/>
                  </a:ext>
                </a:extLst>
              </a:tr>
              <a:tr h="385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其他</a:t>
                      </a:r>
                      <a:endParaRPr lang="zh-TW" altLang="en-US" sz="2000" b="0" i="0" u="none" strike="noStrike" dirty="0"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2.69%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662603914"/>
                  </a:ext>
                </a:extLst>
              </a:tr>
            </a:tbl>
          </a:graphicData>
        </a:graphic>
      </p:graphicFrame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xmlns="" id="{3985FD58-53FF-4512-5FDB-BCF41C8DD167}"/>
              </a:ext>
            </a:extLst>
          </p:cNvPr>
          <p:cNvSpPr/>
          <p:nvPr/>
        </p:nvSpPr>
        <p:spPr>
          <a:xfrm>
            <a:off x="2413000" y="5473149"/>
            <a:ext cx="2757277" cy="1323439"/>
          </a:xfrm>
          <a:prstGeom prst="borderCallout1">
            <a:avLst>
              <a:gd name="adj1" fmla="val 27907"/>
              <a:gd name="adj2" fmla="val -2339"/>
              <a:gd name="adj3" fmla="val -9037"/>
              <a:gd name="adj4" fmla="val -179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5DA2C2BE-53A0-90B2-C0CD-017B4C42B25A}"/>
              </a:ext>
            </a:extLst>
          </p:cNvPr>
          <p:cNvSpPr txBox="1"/>
          <p:nvPr/>
        </p:nvSpPr>
        <p:spPr>
          <a:xfrm>
            <a:off x="2427690" y="5473149"/>
            <a:ext cx="6097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00FF"/>
                </a:solidFill>
              </a:rPr>
              <a:t>愛姆斯的醫材藥品法規世界</a:t>
            </a:r>
          </a:p>
          <a:p>
            <a:r>
              <a:rPr lang="zh-TW" altLang="en-US" sz="1600" dirty="0">
                <a:solidFill>
                  <a:srgbClr val="0000FF"/>
                </a:solidFill>
              </a:rPr>
              <a:t>健康醫療網</a:t>
            </a:r>
          </a:p>
          <a:p>
            <a:r>
              <a:rPr lang="zh-TW" altLang="en-US" sz="1600" dirty="0">
                <a:solidFill>
                  <a:srgbClr val="0000FF"/>
                </a:solidFill>
              </a:rPr>
              <a:t>科技新報</a:t>
            </a:r>
          </a:p>
          <a:p>
            <a:r>
              <a:rPr lang="zh-TW" altLang="en-US" sz="1600" dirty="0">
                <a:solidFill>
                  <a:srgbClr val="0000FF"/>
                </a:solidFill>
              </a:rPr>
              <a:t>英國</a:t>
            </a:r>
            <a:r>
              <a:rPr lang="en-US" altLang="zh-TW" sz="1600" dirty="0">
                <a:solidFill>
                  <a:srgbClr val="0000FF"/>
                </a:solidFill>
              </a:rPr>
              <a:t>《</a:t>
            </a:r>
            <a:r>
              <a:rPr lang="zh-TW" altLang="en-US" sz="1600" dirty="0">
                <a:solidFill>
                  <a:srgbClr val="0000FF"/>
                </a:solidFill>
              </a:rPr>
              <a:t>金融時報</a:t>
            </a:r>
            <a:r>
              <a:rPr lang="en-US" altLang="zh-TW" sz="1600" dirty="0">
                <a:solidFill>
                  <a:srgbClr val="0000FF"/>
                </a:solidFill>
              </a:rPr>
              <a:t>》</a:t>
            </a:r>
            <a:r>
              <a:rPr lang="zh-TW" altLang="en-US" sz="1600" dirty="0">
                <a:solidFill>
                  <a:srgbClr val="0000FF"/>
                </a:solidFill>
              </a:rPr>
              <a:t>精選</a:t>
            </a:r>
          </a:p>
          <a:p>
            <a:r>
              <a:rPr lang="zh-TW" altLang="en-US" sz="1600" dirty="0">
                <a:solidFill>
                  <a:srgbClr val="0000FF"/>
                </a:solidFill>
              </a:rPr>
              <a:t>鍶科技</a:t>
            </a:r>
          </a:p>
        </p:txBody>
      </p:sp>
    </p:spTree>
    <p:extLst>
      <p:ext uri="{BB962C8B-B14F-4D97-AF65-F5344CB8AC3E}">
        <p14:creationId xmlns:p14="http://schemas.microsoft.com/office/powerpoint/2010/main" xmlns="" val="118428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4FE13BB-4482-0F51-67BA-26218548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07" y="475618"/>
            <a:ext cx="9170773" cy="966690"/>
          </a:xfrm>
        </p:spPr>
        <p:txBody>
          <a:bodyPr/>
          <a:lstStyle/>
          <a:p>
            <a:pPr algn="ctr"/>
            <a:r>
              <a:rPr lang="zh-TW" altLang="en-US" dirty="0"/>
              <a:t>財訊每個月的生醫相關報導篇數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C6B106F-CF79-6426-2952-D90560E2BD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906" y="1584226"/>
            <a:ext cx="9001074" cy="48597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4D5A9F97-733B-BFE9-8E89-AB45DB89439F}"/>
              </a:ext>
            </a:extLst>
          </p:cNvPr>
          <p:cNvSpPr txBox="1"/>
          <p:nvPr/>
        </p:nvSpPr>
        <p:spPr>
          <a:xfrm>
            <a:off x="3039762" y="1767700"/>
            <a:ext cx="217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2020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(19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篇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605ECB34-ACF2-0C82-CAFB-0435706986F7}"/>
              </a:ext>
            </a:extLst>
          </p:cNvPr>
          <p:cNvSpPr txBox="1"/>
          <p:nvPr/>
        </p:nvSpPr>
        <p:spPr>
          <a:xfrm>
            <a:off x="5724678" y="2991752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(11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篇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31421FB0-AAF2-37E1-19A8-7925096EE64D}"/>
              </a:ext>
            </a:extLst>
          </p:cNvPr>
          <p:cNvSpPr txBox="1"/>
          <p:nvPr/>
        </p:nvSpPr>
        <p:spPr>
          <a:xfrm>
            <a:off x="7426411" y="1952366"/>
            <a:ext cx="208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2022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(16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篇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450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127B0A2-340B-2B1E-CA7A-32E03C48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5" y="573370"/>
            <a:ext cx="10515600" cy="1325563"/>
          </a:xfrm>
        </p:spPr>
        <p:txBody>
          <a:bodyPr/>
          <a:lstStyle/>
          <a:p>
            <a:r>
              <a:rPr lang="zh-TW" altLang="en-US" dirty="0"/>
              <a:t>資料探索：文章長度 </a:t>
            </a:r>
            <a:r>
              <a:rPr lang="en-US" altLang="zh-TW" dirty="0"/>
              <a:t>vs. </a:t>
            </a:r>
            <a:r>
              <a:rPr lang="zh-TW" altLang="en-US" dirty="0"/>
              <a:t>文章出處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2452428-9141-6298-1562-A4346DC008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751" y="2272431"/>
            <a:ext cx="6380595" cy="36940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2685527-E7F8-F3DD-7F4C-38A86DDDD7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1717" y="1396811"/>
            <a:ext cx="5281532" cy="5128328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FE1670B8-CAC4-A048-CA38-9E32C78E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02" y="1413314"/>
            <a:ext cx="10515600" cy="434126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全部</a:t>
            </a:r>
            <a:r>
              <a:rPr lang="en-US" altLang="zh-TW" sz="24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1345(± 874)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6DB162B0-1AA9-38E0-6F15-A7DE0229B3CA}"/>
              </a:ext>
            </a:extLst>
          </p:cNvPr>
          <p:cNvCxnSpPr/>
          <p:nvPr/>
        </p:nvCxnSpPr>
        <p:spPr>
          <a:xfrm>
            <a:off x="553995" y="5563887"/>
            <a:ext cx="29550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2428B62F-DE79-8399-1B4C-624AED38A6CA}"/>
              </a:ext>
            </a:extLst>
          </p:cNvPr>
          <p:cNvCxnSpPr>
            <a:cxnSpLocks/>
          </p:cNvCxnSpPr>
          <p:nvPr/>
        </p:nvCxnSpPr>
        <p:spPr>
          <a:xfrm>
            <a:off x="688202" y="3281697"/>
            <a:ext cx="27108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xmlns="" id="{1DA34FDD-96F4-E19A-2D21-23162322DE8F}"/>
              </a:ext>
            </a:extLst>
          </p:cNvPr>
          <p:cNvCxnSpPr>
            <a:cxnSpLocks/>
          </p:cNvCxnSpPr>
          <p:nvPr/>
        </p:nvCxnSpPr>
        <p:spPr>
          <a:xfrm>
            <a:off x="444033" y="4234197"/>
            <a:ext cx="29550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xmlns="" id="{E02404DA-BC3B-815F-FE81-4F5DFE461592}"/>
              </a:ext>
            </a:extLst>
          </p:cNvPr>
          <p:cNvSpPr/>
          <p:nvPr/>
        </p:nvSpPr>
        <p:spPr>
          <a:xfrm>
            <a:off x="5946002" y="3017520"/>
            <a:ext cx="643344" cy="264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xmlns="" id="{76143213-3025-BE89-1E1B-D60F2D037468}"/>
              </a:ext>
            </a:extLst>
          </p:cNvPr>
          <p:cNvSpPr/>
          <p:nvPr/>
        </p:nvSpPr>
        <p:spPr>
          <a:xfrm>
            <a:off x="3878499" y="3017519"/>
            <a:ext cx="643344" cy="264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4354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B8AAEE-11A7-A55B-35CF-6E6C0915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文章前置處理：取代、統一用字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D4139D4-A16E-997C-4DE1-02B3F28B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50"/>
            <a:ext cx="10515600" cy="443208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半形 </a:t>
            </a:r>
            <a:r>
              <a:rPr lang="en-US" altLang="zh-TW" sz="2400" dirty="0"/>
              <a:t>“()”</a:t>
            </a:r>
            <a:r>
              <a:rPr lang="zh-TW" altLang="en-US" sz="2400" dirty="0"/>
              <a:t> 改為全形 </a:t>
            </a:r>
            <a:r>
              <a:rPr lang="en-US" altLang="zh-TW" sz="2400" dirty="0"/>
              <a:t>“</a:t>
            </a:r>
            <a:r>
              <a:rPr lang="zh-TW" altLang="en-US" sz="2400" dirty="0"/>
              <a:t>（）</a:t>
            </a:r>
            <a:r>
              <a:rPr lang="en-US" altLang="zh-TW" sz="2400" dirty="0"/>
              <a:t>”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en-US" altLang="zh-TW" sz="2400" dirty="0">
                <a:sym typeface="Wingdings" panose="05000000000000000000" pitchFamily="2" charset="2"/>
              </a:rPr>
              <a:t>Covid-19, COVID-19 </a:t>
            </a:r>
            <a:r>
              <a:rPr lang="zh-TW" altLang="en-US" sz="2400" dirty="0">
                <a:sym typeface="Wingdings" panose="05000000000000000000" pitchFamily="2" charset="2"/>
              </a:rPr>
              <a:t>改為新冠肺炎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r>
              <a:rPr lang="en-US" altLang="zh-TW" sz="2400" dirty="0"/>
              <a:t>1</a:t>
            </a:r>
            <a:r>
              <a:rPr lang="zh-TW" altLang="en-US" sz="2400" dirty="0"/>
              <a:t>期 </a:t>
            </a:r>
            <a:r>
              <a:rPr lang="en-US" altLang="zh-TW" sz="2400" dirty="0"/>
              <a:t>,</a:t>
            </a:r>
            <a:r>
              <a:rPr lang="zh-TW" altLang="en-US" sz="2400" dirty="0"/>
              <a:t> </a:t>
            </a:r>
            <a:r>
              <a:rPr lang="en-US" altLang="zh-TW" sz="2400" dirty="0"/>
              <a:t>2</a:t>
            </a:r>
            <a:r>
              <a:rPr lang="zh-TW" altLang="en-US" sz="2400" dirty="0"/>
              <a:t>期</a:t>
            </a:r>
            <a:r>
              <a:rPr lang="en-US" altLang="zh-TW" sz="2400" dirty="0"/>
              <a:t>, 3</a:t>
            </a:r>
            <a:r>
              <a:rPr lang="zh-TW" altLang="en-US" sz="2400" dirty="0"/>
              <a:t>期 </a:t>
            </a:r>
            <a:r>
              <a:rPr lang="zh-TW" altLang="en-US" sz="2400" dirty="0">
                <a:sym typeface="Wingdings" panose="05000000000000000000" pitchFamily="2" charset="2"/>
              </a:rPr>
              <a:t>改為 一 期、二期、 三期</a:t>
            </a:r>
            <a:endParaRPr lang="en-US" altLang="zh-TW" sz="2400" dirty="0"/>
          </a:p>
          <a:p>
            <a:r>
              <a:rPr lang="en-US" altLang="zh-TW" sz="2400" dirty="0"/>
              <a:t>Moderna </a:t>
            </a:r>
            <a:r>
              <a:rPr lang="zh-TW" altLang="en-US" sz="2400" dirty="0"/>
              <a:t>改中文譯音莫德納。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28DA1B6-86BA-69B8-4BE1-C06DDDB054C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838794"/>
            <a:ext cx="1009790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710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EC085A2-D672-A97D-EF32-28082B46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Identify noise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3E66C7A-C709-130D-06CC-5C9451E3B8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334" y="1352098"/>
            <a:ext cx="9672913" cy="796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0930F264-BBA6-A8B2-1AB0-32AACBA51C22}"/>
              </a:ext>
            </a:extLst>
          </p:cNvPr>
          <p:cNvSpPr/>
          <p:nvPr/>
        </p:nvSpPr>
        <p:spPr>
          <a:xfrm>
            <a:off x="8353169" y="1451113"/>
            <a:ext cx="1056758" cy="57388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4BBA4900-CF78-BAEA-7DAA-E81382250D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45983"/>
          <a:stretch/>
        </p:blipFill>
        <p:spPr>
          <a:xfrm>
            <a:off x="239224" y="2524559"/>
            <a:ext cx="11713552" cy="3066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F579CD21-83F7-4316-63EF-7B5E608C0657}"/>
              </a:ext>
            </a:extLst>
          </p:cNvPr>
          <p:cNvSpPr txBox="1">
            <a:spLocks/>
          </p:cNvSpPr>
          <p:nvPr/>
        </p:nvSpPr>
        <p:spPr>
          <a:xfrm>
            <a:off x="813259" y="224360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xmlns="" id="{2375C71A-D3D4-863F-402A-A7F0F7D0F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59" y="2524559"/>
            <a:ext cx="10328477" cy="336735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Impurity Top 5:</a:t>
            </a:r>
          </a:p>
        </p:txBody>
      </p:sp>
    </p:spTree>
    <p:extLst>
      <p:ext uri="{BB962C8B-B14F-4D97-AF65-F5344CB8AC3E}">
        <p14:creationId xmlns:p14="http://schemas.microsoft.com/office/powerpoint/2010/main" xmlns="" val="344511941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3866</TotalTime>
  <Words>1309</Words>
  <Application>Microsoft Office PowerPoint</Application>
  <PresentationFormat>自訂</PresentationFormat>
  <Paragraphs>216</Paragraphs>
  <Slides>27</Slides>
  <Notes>16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多面向</vt:lpstr>
      <vt:lpstr>金融大數據期末報告 生醫產業財經報導之文字探勘</vt:lpstr>
      <vt:lpstr>大綱</vt:lpstr>
      <vt:lpstr>資料背景</vt:lpstr>
      <vt:lpstr>變數定義：</vt:lpstr>
      <vt:lpstr>資料探索：文章出處分布圖</vt:lpstr>
      <vt:lpstr>財訊每個月的生醫相關報導篇數</vt:lpstr>
      <vt:lpstr>資料探索：文章長度 vs. 文章出處</vt:lpstr>
      <vt:lpstr>文章前置處理：取代、統一用字</vt:lpstr>
      <vt:lpstr>Identify noise</vt:lpstr>
      <vt:lpstr>Noise Removal</vt:lpstr>
      <vt:lpstr>Noise Removal 說明</vt:lpstr>
      <vt:lpstr>Noise Removal 前後對照…</vt:lpstr>
      <vt:lpstr>重新計算Impurity的結果</vt:lpstr>
      <vt:lpstr>Character Normalization (中文不用做) Data Masking</vt:lpstr>
      <vt:lpstr>Linguistic Processing</vt:lpstr>
      <vt:lpstr>分析結果—詞頻TOP15</vt:lpstr>
      <vt:lpstr>分析結果—文字雲</vt:lpstr>
      <vt:lpstr>分析結果—文章相似度 (By TFIDF)  Cosine similarity &gt;0.55</vt:lpstr>
      <vt:lpstr>分析結果—文章相似度 (By TFIDF)  Cosine similarity &gt;0.55</vt:lpstr>
      <vt:lpstr>分析結果—調整後的文字雲</vt:lpstr>
      <vt:lpstr>K-means 文章分群</vt:lpstr>
      <vt:lpstr>第一群(cluster 0)：與疫苗防治政策相關</vt:lpstr>
      <vt:lpstr>第二群(cluster 1)：與生醫研發相關</vt:lpstr>
      <vt:lpstr>第三群(cluster 2)：與各國疫苗研發、Omicron病毒相關</vt:lpstr>
      <vt:lpstr>第四群(cluster 3)：疫情所影響到的經濟生活事件相關</vt:lpstr>
      <vt:lpstr>分析結果—COVID19 相關字詞折線圖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金融大數據期末報告 生醫領域財經報導之文字探勘</dc:title>
  <dc:creator>筱容 曾</dc:creator>
  <cp:lastModifiedBy>Jack</cp:lastModifiedBy>
  <cp:revision>34</cp:revision>
  <dcterms:created xsi:type="dcterms:W3CDTF">2022-06-17T13:16:59Z</dcterms:created>
  <dcterms:modified xsi:type="dcterms:W3CDTF">2022-12-22T07:04:40Z</dcterms:modified>
</cp:coreProperties>
</file>